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64" r:id="rId5"/>
    <p:sldId id="266" r:id="rId6"/>
    <p:sldId id="267" r:id="rId7"/>
    <p:sldId id="268" r:id="rId8"/>
    <p:sldId id="269" r:id="rId9"/>
    <p:sldId id="270" r:id="rId10"/>
    <p:sldId id="271" r:id="rId11"/>
    <p:sldId id="27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8"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5033" autoAdjust="0"/>
  </p:normalViewPr>
  <p:slideViewPr>
    <p:cSldViewPr snapToGrid="0" snapToObjects="1">
      <p:cViewPr varScale="1">
        <p:scale>
          <a:sx n="161" d="100"/>
          <a:sy n="161" d="100"/>
        </p:scale>
        <p:origin x="150" y="288"/>
      </p:cViewPr>
      <p:guideLst>
        <p:guide orient="horz" pos="1008"/>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1C1C1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DA738-98AC-BE48-A4FC-89D20C727F02}"/>
              </a:ext>
            </a:extLst>
          </p:cNvPr>
          <p:cNvSpPr>
            <a:spLocks noGrp="1"/>
          </p:cNvSpPr>
          <p:nvPr>
            <p:ph type="title" hasCustomPrompt="1"/>
          </p:nvPr>
        </p:nvSpPr>
        <p:spPr>
          <a:xfrm>
            <a:off x="304800" y="3149062"/>
            <a:ext cx="5791200" cy="1325563"/>
          </a:xfrm>
        </p:spPr>
        <p:txBody>
          <a:bodyPr anchor="b"/>
          <a:lstStyle>
            <a:lvl1pPr algn="l">
              <a:defRPr sz="4400">
                <a:solidFill>
                  <a:schemeClr val="bg1"/>
                </a:solidFill>
              </a:defRPr>
            </a:lvl1pPr>
          </a:lstStyle>
          <a:p>
            <a:r>
              <a:rPr lang="en-US"/>
              <a:t>Edit title</a:t>
            </a:r>
          </a:p>
        </p:txBody>
      </p:sp>
      <p:sp>
        <p:nvSpPr>
          <p:cNvPr id="13" name="Text Placeholder 12">
            <a:extLst>
              <a:ext uri="{FF2B5EF4-FFF2-40B4-BE49-F238E27FC236}">
                <a16:creationId xmlns:a16="http://schemas.microsoft.com/office/drawing/2014/main" id="{A37F6AFD-DBA7-5944-B8C8-9122FA89394A}"/>
              </a:ext>
            </a:extLst>
          </p:cNvPr>
          <p:cNvSpPr>
            <a:spLocks noGrp="1"/>
          </p:cNvSpPr>
          <p:nvPr>
            <p:ph type="body" sz="quarter" idx="11" hasCustomPrompt="1"/>
          </p:nvPr>
        </p:nvSpPr>
        <p:spPr>
          <a:xfrm>
            <a:off x="304800" y="4580988"/>
            <a:ext cx="5791200" cy="925512"/>
          </a:xfrm>
        </p:spPr>
        <p:txBody>
          <a:bodyPr/>
          <a:lstStyle>
            <a:lvl1pPr>
              <a:buNone/>
              <a:defRPr>
                <a:solidFill>
                  <a:schemeClr val="bg1"/>
                </a:solidFill>
              </a:defRPr>
            </a:lvl1pPr>
          </a:lstStyle>
          <a:p>
            <a:pPr lvl="0"/>
            <a:r>
              <a:rPr lang="en-US"/>
              <a:t>Edit subtitle</a:t>
            </a:r>
          </a:p>
        </p:txBody>
      </p:sp>
      <p:sp>
        <p:nvSpPr>
          <p:cNvPr id="15" name="Picture Placeholder 6">
            <a:extLst>
              <a:ext uri="{FF2B5EF4-FFF2-40B4-BE49-F238E27FC236}">
                <a16:creationId xmlns:a16="http://schemas.microsoft.com/office/drawing/2014/main" id="{58D7AD28-91C2-9048-8626-573CB05F6A82}"/>
              </a:ext>
            </a:extLst>
          </p:cNvPr>
          <p:cNvSpPr>
            <a:spLocks noGrp="1"/>
          </p:cNvSpPr>
          <p:nvPr>
            <p:ph type="pic" sz="quarter" idx="13"/>
          </p:nvPr>
        </p:nvSpPr>
        <p:spPr>
          <a:xfrm>
            <a:off x="8156900" y="4570790"/>
            <a:ext cx="4034172" cy="2276856"/>
          </a:xfrm>
        </p:spPr>
        <p:txBody>
          <a:bodyPr/>
          <a:lstStyle>
            <a:lvl1pPr>
              <a:defRPr>
                <a:solidFill>
                  <a:schemeClr val="bg1"/>
                </a:solidFill>
              </a:defRPr>
            </a:lvl1pPr>
          </a:lstStyle>
          <a:p>
            <a:r>
              <a:rPr lang="en-US"/>
              <a:t>Click icon to add picture</a:t>
            </a:r>
          </a:p>
        </p:txBody>
      </p:sp>
      <p:sp>
        <p:nvSpPr>
          <p:cNvPr id="22" name="Picture Placeholder 6">
            <a:extLst>
              <a:ext uri="{FF2B5EF4-FFF2-40B4-BE49-F238E27FC236}">
                <a16:creationId xmlns:a16="http://schemas.microsoft.com/office/drawing/2014/main" id="{CC5F45C8-7226-5845-9311-4B8B220C1CFC}"/>
              </a:ext>
            </a:extLst>
          </p:cNvPr>
          <p:cNvSpPr>
            <a:spLocks noGrp="1"/>
          </p:cNvSpPr>
          <p:nvPr>
            <p:ph type="pic" sz="quarter" idx="16"/>
          </p:nvPr>
        </p:nvSpPr>
        <p:spPr>
          <a:xfrm>
            <a:off x="8157828" y="2283580"/>
            <a:ext cx="4034172" cy="2276856"/>
          </a:xfrm>
        </p:spPr>
        <p:txBody>
          <a:bodyPr/>
          <a:lstStyle>
            <a:lvl1pPr>
              <a:defRPr>
                <a:solidFill>
                  <a:schemeClr val="bg1"/>
                </a:solidFill>
              </a:defRPr>
            </a:lvl1pPr>
          </a:lstStyle>
          <a:p>
            <a:r>
              <a:rPr lang="en-US"/>
              <a:t>Click icon to add picture</a:t>
            </a:r>
          </a:p>
        </p:txBody>
      </p:sp>
      <p:sp>
        <p:nvSpPr>
          <p:cNvPr id="24" name="Picture Placeholder 6">
            <a:extLst>
              <a:ext uri="{FF2B5EF4-FFF2-40B4-BE49-F238E27FC236}">
                <a16:creationId xmlns:a16="http://schemas.microsoft.com/office/drawing/2014/main" id="{BAFCF363-85F0-CC47-91EB-71AC93A50CC2}"/>
              </a:ext>
            </a:extLst>
          </p:cNvPr>
          <p:cNvSpPr>
            <a:spLocks noGrp="1"/>
          </p:cNvSpPr>
          <p:nvPr>
            <p:ph type="pic" sz="quarter" idx="18"/>
          </p:nvPr>
        </p:nvSpPr>
        <p:spPr>
          <a:xfrm>
            <a:off x="4070603" y="268"/>
            <a:ext cx="4111583" cy="2276856"/>
          </a:xfrm>
          <a:ln>
            <a:noFill/>
          </a:ln>
        </p:spPr>
        <p:txBody>
          <a:bodyPr/>
          <a:lstStyle>
            <a:lvl1pPr>
              <a:defRPr>
                <a:solidFill>
                  <a:schemeClr val="bg1"/>
                </a:solidFill>
              </a:defRPr>
            </a:lvl1pPr>
          </a:lstStyle>
          <a:p>
            <a:r>
              <a:rPr lang="en-US"/>
              <a:t>Click icon to add picture</a:t>
            </a:r>
          </a:p>
        </p:txBody>
      </p:sp>
      <p:sp>
        <p:nvSpPr>
          <p:cNvPr id="25" name="Picture Placeholder 6">
            <a:extLst>
              <a:ext uri="{FF2B5EF4-FFF2-40B4-BE49-F238E27FC236}">
                <a16:creationId xmlns:a16="http://schemas.microsoft.com/office/drawing/2014/main" id="{566D4D9A-5632-1B49-ADF6-5DECA1B892FA}"/>
              </a:ext>
            </a:extLst>
          </p:cNvPr>
          <p:cNvSpPr>
            <a:spLocks noGrp="1"/>
          </p:cNvSpPr>
          <p:nvPr>
            <p:ph type="pic" sz="quarter" idx="19"/>
          </p:nvPr>
        </p:nvSpPr>
        <p:spPr>
          <a:xfrm>
            <a:off x="0" y="0"/>
            <a:ext cx="4070604" cy="2276856"/>
          </a:xfrm>
          <a:ln>
            <a:noFill/>
          </a:ln>
        </p:spPr>
        <p:txBody>
          <a:bodyPr/>
          <a:lstStyle>
            <a:lvl1pPr>
              <a:defRPr>
                <a:solidFill>
                  <a:schemeClr val="bg1"/>
                </a:solidFill>
              </a:defRPr>
            </a:lvl1pPr>
          </a:lstStyle>
          <a:p>
            <a:r>
              <a:rPr lang="en-US"/>
              <a:t>Click icon to add picture</a:t>
            </a:r>
          </a:p>
        </p:txBody>
      </p:sp>
      <p:sp>
        <p:nvSpPr>
          <p:cNvPr id="23" name="Picture Placeholder 6">
            <a:extLst>
              <a:ext uri="{FF2B5EF4-FFF2-40B4-BE49-F238E27FC236}">
                <a16:creationId xmlns:a16="http://schemas.microsoft.com/office/drawing/2014/main" id="{2BB57774-1E3A-FD4C-8E5F-1C90050A3ED9}"/>
              </a:ext>
            </a:extLst>
          </p:cNvPr>
          <p:cNvSpPr>
            <a:spLocks noGrp="1"/>
          </p:cNvSpPr>
          <p:nvPr>
            <p:ph type="pic" sz="quarter" idx="17"/>
          </p:nvPr>
        </p:nvSpPr>
        <p:spPr>
          <a:xfrm>
            <a:off x="8157828" y="0"/>
            <a:ext cx="4034172" cy="2276856"/>
          </a:xfrm>
          <a:ln>
            <a:noFill/>
          </a:ln>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1410430457"/>
      </p:ext>
    </p:extLst>
  </p:cSld>
  <p:clrMapOvr>
    <a:masterClrMapping/>
  </p:clrMapOvr>
  <p:extLst>
    <p:ext uri="{DCECCB84-F9BA-43D5-87BE-67443E8EF086}">
      <p15:sldGuideLst xmlns:p15="http://schemas.microsoft.com/office/powerpoint/2012/main">
        <p15:guide id="1" orient="horz" pos="1584"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5D446-3339-5447-8429-4B796A711728}"/>
              </a:ext>
            </a:extLst>
          </p:cNvPr>
          <p:cNvSpPr>
            <a:spLocks noGrp="1"/>
          </p:cNvSpPr>
          <p:nvPr>
            <p:ph idx="1"/>
          </p:nvPr>
        </p:nvSpPr>
        <p:spPr>
          <a:xfrm>
            <a:off x="313660" y="1825625"/>
            <a:ext cx="528969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a:extLst>
              <a:ext uri="{FF2B5EF4-FFF2-40B4-BE49-F238E27FC236}">
                <a16:creationId xmlns:a16="http://schemas.microsoft.com/office/drawing/2014/main" id="{C8459092-3379-5D42-84C2-0B1B24AE442F}"/>
              </a:ext>
            </a:extLst>
          </p:cNvPr>
          <p:cNvSpPr>
            <a:spLocks noGrp="1"/>
          </p:cNvSpPr>
          <p:nvPr>
            <p:ph idx="10"/>
          </p:nvPr>
        </p:nvSpPr>
        <p:spPr>
          <a:xfrm>
            <a:off x="6559402" y="1825625"/>
            <a:ext cx="528969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A2C25E00-F749-4CEE-B20E-7ECDCB39FB2E}"/>
              </a:ext>
            </a:extLst>
          </p:cNvPr>
          <p:cNvSpPr>
            <a:spLocks noGrp="1"/>
          </p:cNvSpPr>
          <p:nvPr>
            <p:ph type="title"/>
          </p:nvPr>
        </p:nvSpPr>
        <p:spPr>
          <a:xfrm>
            <a:off x="345558" y="184150"/>
            <a:ext cx="10515600" cy="625475"/>
          </a:xfrm>
        </p:spPr>
        <p:txBody>
          <a:bodyPr/>
          <a:lstStyle/>
          <a:p>
            <a:r>
              <a:rPr lang="en-US"/>
              <a:t>Click to edit Master title style</a:t>
            </a:r>
            <a:endParaRPr lang="en-US" dirty="0"/>
          </a:p>
        </p:txBody>
      </p:sp>
    </p:spTree>
    <p:extLst>
      <p:ext uri="{BB962C8B-B14F-4D97-AF65-F5344CB8AC3E}">
        <p14:creationId xmlns:p14="http://schemas.microsoft.com/office/powerpoint/2010/main" val="4135360687"/>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425C5021-CFAF-4FAD-88A8-FC1D2F6838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3" name="Title 1">
            <a:extLst>
              <a:ext uri="{FF2B5EF4-FFF2-40B4-BE49-F238E27FC236}">
                <a16:creationId xmlns:a16="http://schemas.microsoft.com/office/drawing/2014/main" id="{F87C352D-5124-4DB9-B2ED-EFB1D81B08BD}"/>
              </a:ext>
            </a:extLst>
          </p:cNvPr>
          <p:cNvSpPr>
            <a:spLocks noGrp="1"/>
          </p:cNvSpPr>
          <p:nvPr>
            <p:ph type="title"/>
          </p:nvPr>
        </p:nvSpPr>
        <p:spPr>
          <a:xfrm>
            <a:off x="0" y="0"/>
            <a:ext cx="10515600" cy="219075"/>
          </a:xfrm>
        </p:spPr>
        <p:txBody>
          <a:bodyPr>
            <a:normAutofit/>
          </a:bodyPr>
          <a:lstStyle>
            <a:lvl1pPr>
              <a:defRPr sz="900"/>
            </a:lvl1pPr>
          </a:lstStyle>
          <a:p>
            <a:r>
              <a:rPr lang="en-US"/>
              <a:t>Click to edit Master title style</a:t>
            </a:r>
          </a:p>
        </p:txBody>
      </p:sp>
    </p:spTree>
    <p:extLst>
      <p:ext uri="{BB962C8B-B14F-4D97-AF65-F5344CB8AC3E}">
        <p14:creationId xmlns:p14="http://schemas.microsoft.com/office/powerpoint/2010/main" val="41984363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9C30FF-263D-5D47-8F06-204E0953E6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8714DB-8A21-CA44-A68F-63A9AF6EDF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075098"/>
      </p:ext>
    </p:extLst>
  </p:cSld>
  <p:clrMap bg1="lt1" tx1="dk1" bg2="lt2" tx2="dk2" accent1="accent1" accent2="accent2" accent3="accent3" accent4="accent4" accent5="accent5" accent6="accent6" hlink="hlink" folHlink="folHlink"/>
  <p:sldLayoutIdLst>
    <p:sldLayoutId id="2147483654" r:id="rId1"/>
    <p:sldLayoutId id="2147483650" r:id="rId2"/>
    <p:sldLayoutId id="214748365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64" userDrawn="1">
          <p15:clr>
            <a:srgbClr val="F26B43"/>
          </p15:clr>
        </p15:guide>
        <p15:guide id="3" orient="horz" pos="192" userDrawn="1">
          <p15:clr>
            <a:srgbClr val="F26B43"/>
          </p15:clr>
        </p15:guide>
        <p15:guide id="4" orient="horz" pos="4104" userDrawn="1">
          <p15:clr>
            <a:srgbClr val="F26B43"/>
          </p15:clr>
        </p15:guide>
        <p15:guide id="5"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58C9-A2AF-6246-BFA1-0DEC0CE7D806}"/>
              </a:ext>
            </a:extLst>
          </p:cNvPr>
          <p:cNvSpPr>
            <a:spLocks noGrp="1"/>
          </p:cNvSpPr>
          <p:nvPr>
            <p:ph type="title"/>
          </p:nvPr>
        </p:nvSpPr>
        <p:spPr>
          <a:xfrm>
            <a:off x="304799" y="3060162"/>
            <a:ext cx="7212281" cy="2978441"/>
          </a:xfrm>
        </p:spPr>
        <p:txBody>
          <a:bodyPr>
            <a:normAutofit/>
          </a:bodyPr>
          <a:lstStyle/>
          <a:p>
            <a:r>
              <a:rPr lang="en-IN" sz="4800" dirty="0">
                <a:latin typeface="Poppins" panose="00000500000000000000" pitchFamily="50" charset="0"/>
                <a:cs typeface="Poppins" panose="00000500000000000000" pitchFamily="50" charset="0"/>
              </a:rPr>
              <a:t>To increase the Win Ratio of the player using the player’s PUBG stats</a:t>
            </a:r>
            <a:endParaRPr lang="en-US" sz="4800" dirty="0">
              <a:latin typeface="Poppins" panose="00000500000000000000" pitchFamily="50" charset="0"/>
              <a:cs typeface="Poppins" panose="00000500000000000000" pitchFamily="50" charset="0"/>
            </a:endParaRPr>
          </a:p>
        </p:txBody>
      </p:sp>
      <p:pic>
        <p:nvPicPr>
          <p:cNvPr id="60" name="Picture Placeholder 59">
            <a:extLst>
              <a:ext uri="{FF2B5EF4-FFF2-40B4-BE49-F238E27FC236}">
                <a16:creationId xmlns:a16="http://schemas.microsoft.com/office/drawing/2014/main" id="{62F35822-BF8E-F84C-BE7E-14CCB63E7FDF}"/>
              </a:ext>
            </a:extLst>
          </p:cNvPr>
          <p:cNvPicPr>
            <a:picLocks noGrp="1" noChangeAspect="1"/>
          </p:cNvPicPr>
          <p:nvPr>
            <p:ph type="pic" sz="quarter" idx="19"/>
          </p:nvPr>
        </p:nvPicPr>
        <p:blipFill>
          <a:blip r:embed="rId2"/>
          <a:srcRect t="281" b="281"/>
          <a:stretch/>
        </p:blipFill>
        <p:spPr>
          <a:xfrm>
            <a:off x="0" y="0"/>
            <a:ext cx="4070604" cy="2276856"/>
          </a:xfrm>
        </p:spPr>
      </p:pic>
      <p:pic>
        <p:nvPicPr>
          <p:cNvPr id="64" name="Picture Placeholder 63">
            <a:extLst>
              <a:ext uri="{FF2B5EF4-FFF2-40B4-BE49-F238E27FC236}">
                <a16:creationId xmlns:a16="http://schemas.microsoft.com/office/drawing/2014/main" id="{D6A80F6E-C730-B341-865F-0E03C7630C02}"/>
              </a:ext>
            </a:extLst>
          </p:cNvPr>
          <p:cNvPicPr>
            <a:picLocks noGrp="1" noChangeAspect="1"/>
          </p:cNvPicPr>
          <p:nvPr>
            <p:ph type="pic" sz="quarter" idx="18"/>
          </p:nvPr>
        </p:nvPicPr>
        <p:blipFill>
          <a:blip r:embed="rId3"/>
          <a:srcRect t="776" b="776"/>
          <a:stretch/>
        </p:blipFill>
        <p:spPr>
          <a:xfrm>
            <a:off x="4070603" y="268"/>
            <a:ext cx="4111583" cy="2276856"/>
          </a:xfrm>
        </p:spPr>
      </p:pic>
      <p:pic>
        <p:nvPicPr>
          <p:cNvPr id="68" name="Picture Placeholder 67">
            <a:extLst>
              <a:ext uri="{FF2B5EF4-FFF2-40B4-BE49-F238E27FC236}">
                <a16:creationId xmlns:a16="http://schemas.microsoft.com/office/drawing/2014/main" id="{96397D60-FD60-2840-B59E-91F0CE5049D9}"/>
              </a:ext>
            </a:extLst>
          </p:cNvPr>
          <p:cNvPicPr>
            <a:picLocks noGrp="1" noChangeAspect="1"/>
          </p:cNvPicPr>
          <p:nvPr>
            <p:ph type="pic" sz="quarter" idx="17"/>
          </p:nvPr>
        </p:nvPicPr>
        <p:blipFill>
          <a:blip r:embed="rId4"/>
          <a:srcRect l="168" r="168"/>
          <a:stretch/>
        </p:blipFill>
        <p:spPr>
          <a:xfrm>
            <a:off x="8157828" y="0"/>
            <a:ext cx="4034172" cy="2276856"/>
          </a:xfrm>
        </p:spPr>
      </p:pic>
      <p:pic>
        <p:nvPicPr>
          <p:cNvPr id="72" name="Picture Placeholder 71">
            <a:extLst>
              <a:ext uri="{FF2B5EF4-FFF2-40B4-BE49-F238E27FC236}">
                <a16:creationId xmlns:a16="http://schemas.microsoft.com/office/drawing/2014/main" id="{C7A25B10-C460-D24B-B7D8-5C086FA0A7E3}"/>
              </a:ext>
            </a:extLst>
          </p:cNvPr>
          <p:cNvPicPr>
            <a:picLocks noGrp="1" noChangeAspect="1"/>
          </p:cNvPicPr>
          <p:nvPr>
            <p:ph type="pic" sz="quarter" idx="16"/>
          </p:nvPr>
        </p:nvPicPr>
        <p:blipFill>
          <a:blip r:embed="rId5"/>
          <a:srcRect l="314" r="314"/>
          <a:stretch/>
        </p:blipFill>
        <p:spPr>
          <a:xfrm>
            <a:off x="8157828" y="2276856"/>
            <a:ext cx="4034172" cy="2283580"/>
          </a:xfrm>
        </p:spPr>
      </p:pic>
      <p:pic>
        <p:nvPicPr>
          <p:cNvPr id="76" name="Picture Placeholder 75">
            <a:extLst>
              <a:ext uri="{FF2B5EF4-FFF2-40B4-BE49-F238E27FC236}">
                <a16:creationId xmlns:a16="http://schemas.microsoft.com/office/drawing/2014/main" id="{19F803A3-BC7C-2443-BF81-7FD79D5CF05A}"/>
              </a:ext>
            </a:extLst>
          </p:cNvPr>
          <p:cNvPicPr>
            <a:picLocks noGrp="1" noChangeAspect="1"/>
          </p:cNvPicPr>
          <p:nvPr>
            <p:ph type="pic" sz="quarter" idx="13"/>
          </p:nvPr>
        </p:nvPicPr>
        <p:blipFill>
          <a:blip r:embed="rId6"/>
          <a:srcRect l="168" r="168"/>
          <a:stretch/>
        </p:blipFill>
        <p:spPr>
          <a:xfrm>
            <a:off x="8156900" y="4570790"/>
            <a:ext cx="4034172" cy="2276856"/>
          </a:xfrm>
        </p:spPr>
      </p:pic>
    </p:spTree>
    <p:extLst>
      <p:ext uri="{BB962C8B-B14F-4D97-AF65-F5344CB8AC3E}">
        <p14:creationId xmlns:p14="http://schemas.microsoft.com/office/powerpoint/2010/main" val="4285223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20124488-FF0C-4A65-B5AD-B85BFEE5B246}"/>
              </a:ext>
            </a:extLst>
          </p:cNvPr>
          <p:cNvSpPr/>
          <p:nvPr/>
        </p:nvSpPr>
        <p:spPr>
          <a:xfrm>
            <a:off x="277629" y="454407"/>
            <a:ext cx="786653" cy="7866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6C5494A-9FC7-47D9-AA58-AA0449C0F52E}"/>
              </a:ext>
            </a:extLst>
          </p:cNvPr>
          <p:cNvSpPr>
            <a:spLocks noGrp="1"/>
          </p:cNvSpPr>
          <p:nvPr>
            <p:ph type="title"/>
          </p:nvPr>
        </p:nvSpPr>
        <p:spPr>
          <a:xfrm>
            <a:off x="594939" y="928323"/>
            <a:ext cx="4051019" cy="625475"/>
          </a:xfrm>
        </p:spPr>
        <p:txBody>
          <a:bodyPr>
            <a:noAutofit/>
          </a:bodyPr>
          <a:lstStyle/>
          <a:p>
            <a:r>
              <a:rPr lang="en-IN" sz="5800" dirty="0">
                <a:latin typeface="Poppins" panose="00000500000000000000" pitchFamily="50" charset="0"/>
                <a:cs typeface="Poppins" panose="00000500000000000000" pitchFamily="50" charset="0"/>
              </a:rPr>
              <a:t>Objective</a:t>
            </a:r>
            <a:endParaRPr lang="en-US" sz="5800" dirty="0">
              <a:latin typeface="Poppins" panose="00000500000000000000" pitchFamily="50" charset="0"/>
              <a:cs typeface="Poppins" panose="00000500000000000000" pitchFamily="50" charset="0"/>
            </a:endParaRPr>
          </a:p>
        </p:txBody>
      </p:sp>
      <p:sp>
        <p:nvSpPr>
          <p:cNvPr id="5" name="TextBox 4">
            <a:extLst>
              <a:ext uri="{FF2B5EF4-FFF2-40B4-BE49-F238E27FC236}">
                <a16:creationId xmlns:a16="http://schemas.microsoft.com/office/drawing/2014/main" id="{83372DA5-60A1-4221-A7D1-51557633A982}"/>
              </a:ext>
            </a:extLst>
          </p:cNvPr>
          <p:cNvSpPr txBox="1"/>
          <p:nvPr/>
        </p:nvSpPr>
        <p:spPr>
          <a:xfrm>
            <a:off x="670956" y="1880143"/>
            <a:ext cx="4929744" cy="1754326"/>
          </a:xfrm>
          <a:prstGeom prst="rect">
            <a:avLst/>
          </a:prstGeom>
          <a:noFill/>
        </p:spPr>
        <p:txBody>
          <a:bodyPr wrap="square" rtlCol="0">
            <a:spAutoFit/>
          </a:bodyPr>
          <a:lstStyle/>
          <a:p>
            <a:r>
              <a:rPr lang="en-US" dirty="0">
                <a:latin typeface="+mj-lt"/>
                <a:cs typeface="Poppins" panose="00000500000000000000" pitchFamily="50" charset="0"/>
              </a:rPr>
              <a:t>Win ratio Analysis for each game type </a:t>
            </a:r>
            <a:br>
              <a:rPr lang="en-US" dirty="0">
                <a:latin typeface="+mj-lt"/>
                <a:cs typeface="Poppins" panose="00000500000000000000" pitchFamily="50" charset="0"/>
              </a:rPr>
            </a:br>
            <a:r>
              <a:rPr lang="en-US" i="1" dirty="0">
                <a:latin typeface="+mj-lt"/>
                <a:cs typeface="Poppins" panose="00000500000000000000" pitchFamily="50" charset="0"/>
              </a:rPr>
              <a:t>(Solo, Duo and Squad) </a:t>
            </a:r>
            <a:r>
              <a:rPr lang="en-US" dirty="0">
                <a:latin typeface="+mj-lt"/>
                <a:cs typeface="Poppins" panose="00000500000000000000" pitchFamily="50" charset="0"/>
              </a:rPr>
              <a:t>using:</a:t>
            </a:r>
          </a:p>
          <a:p>
            <a:endParaRPr lang="en-US" dirty="0">
              <a:latin typeface="+mj-lt"/>
              <a:cs typeface="Poppins" panose="00000500000000000000" pitchFamily="50" charset="0"/>
            </a:endParaRPr>
          </a:p>
          <a:p>
            <a:pPr marL="285750" indent="-285750">
              <a:buFont typeface="Arial" panose="020B0604020202020204" pitchFamily="34" charset="0"/>
              <a:buChar char="•"/>
            </a:pPr>
            <a:r>
              <a:rPr lang="en-US" dirty="0">
                <a:latin typeface="+mj-lt"/>
                <a:cs typeface="Poppins" panose="00000500000000000000" pitchFamily="50" charset="0"/>
              </a:rPr>
              <a:t>Players kill death ratio. </a:t>
            </a:r>
          </a:p>
          <a:p>
            <a:pPr marL="285750" indent="-285750">
              <a:buFont typeface="Arial" panose="020B0604020202020204" pitchFamily="34" charset="0"/>
              <a:buChar char="•"/>
            </a:pPr>
            <a:r>
              <a:rPr lang="en-US" dirty="0">
                <a:latin typeface="+mj-lt"/>
                <a:cs typeface="Poppins" panose="00000500000000000000" pitchFamily="50" charset="0"/>
              </a:rPr>
              <a:t>Average time survived in the game.</a:t>
            </a:r>
          </a:p>
          <a:p>
            <a:pPr marL="285750" indent="-285750">
              <a:buFont typeface="Arial" panose="020B0604020202020204" pitchFamily="34" charset="0"/>
              <a:buChar char="•"/>
            </a:pPr>
            <a:r>
              <a:rPr lang="en-US" dirty="0">
                <a:latin typeface="+mj-lt"/>
                <a:cs typeface="Poppins" panose="00000500000000000000" pitchFamily="50" charset="0"/>
              </a:rPr>
              <a:t>Number of round played by the player.</a:t>
            </a:r>
            <a:endParaRPr lang="en-IN" dirty="0">
              <a:latin typeface="+mj-lt"/>
              <a:cs typeface="Poppins" panose="00000500000000000000" pitchFamily="50" charset="0"/>
            </a:endParaRPr>
          </a:p>
        </p:txBody>
      </p:sp>
      <p:sp>
        <p:nvSpPr>
          <p:cNvPr id="6" name="TextBox 5">
            <a:extLst>
              <a:ext uri="{FF2B5EF4-FFF2-40B4-BE49-F238E27FC236}">
                <a16:creationId xmlns:a16="http://schemas.microsoft.com/office/drawing/2014/main" id="{46E7EE80-821C-43CC-9B9F-8FBA0E974076}"/>
              </a:ext>
            </a:extLst>
          </p:cNvPr>
          <p:cNvSpPr txBox="1"/>
          <p:nvPr/>
        </p:nvSpPr>
        <p:spPr>
          <a:xfrm>
            <a:off x="670956" y="4910447"/>
            <a:ext cx="11139054" cy="1077218"/>
          </a:xfrm>
          <a:prstGeom prst="rect">
            <a:avLst/>
          </a:prstGeom>
          <a:noFill/>
        </p:spPr>
        <p:txBody>
          <a:bodyPr wrap="square" rtlCol="0">
            <a:spAutoFit/>
          </a:bodyPr>
          <a:lstStyle/>
          <a:p>
            <a:r>
              <a:rPr lang="en-US" sz="1600" i="1" dirty="0"/>
              <a:t>The data used to determine the win ratio is selected based on the correlation between the stats.</a:t>
            </a:r>
          </a:p>
          <a:p>
            <a:endParaRPr lang="en-US" sz="1600" i="1" dirty="0"/>
          </a:p>
          <a:p>
            <a:r>
              <a:rPr lang="en-US" sz="1600" i="1" dirty="0"/>
              <a:t>Using the above data, I have analyzed and provided a solution on how to increase the players win ratio keeping in mind the number of games played, average time survived, and the players kill death ratio.</a:t>
            </a:r>
          </a:p>
        </p:txBody>
      </p:sp>
      <p:pic>
        <p:nvPicPr>
          <p:cNvPr id="7" name="Picture Placeholder 71">
            <a:extLst>
              <a:ext uri="{FF2B5EF4-FFF2-40B4-BE49-F238E27FC236}">
                <a16:creationId xmlns:a16="http://schemas.microsoft.com/office/drawing/2014/main" id="{592007E0-27A9-4D81-98D6-96A9D909D425}"/>
              </a:ext>
            </a:extLst>
          </p:cNvPr>
          <p:cNvPicPr>
            <a:picLocks noChangeAspect="1"/>
          </p:cNvPicPr>
          <p:nvPr/>
        </p:nvPicPr>
        <p:blipFill>
          <a:blip r:embed="rId2"/>
          <a:srcRect l="314" r="314"/>
          <a:stretch/>
        </p:blipFill>
        <p:spPr>
          <a:xfrm>
            <a:off x="6941808" y="1203988"/>
            <a:ext cx="4655251" cy="2635148"/>
          </a:xfrm>
          <a:prstGeom prst="rect">
            <a:avLst/>
          </a:prstGeom>
        </p:spPr>
      </p:pic>
      <p:sp>
        <p:nvSpPr>
          <p:cNvPr id="9" name="Oval 8">
            <a:extLst>
              <a:ext uri="{FF2B5EF4-FFF2-40B4-BE49-F238E27FC236}">
                <a16:creationId xmlns:a16="http://schemas.microsoft.com/office/drawing/2014/main" id="{9EA805A9-F46A-4D6D-8E23-BF62B2E17D8C}"/>
              </a:ext>
            </a:extLst>
          </p:cNvPr>
          <p:cNvSpPr/>
          <p:nvPr/>
        </p:nvSpPr>
        <p:spPr>
          <a:xfrm>
            <a:off x="4158262" y="753363"/>
            <a:ext cx="188740" cy="188740"/>
          </a:xfrm>
          <a:prstGeom prst="ellipse">
            <a:avLst/>
          </a:pr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9985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0821EAD4-A6DD-45F2-A94D-68A93304FCC1}"/>
              </a:ext>
            </a:extLst>
          </p:cNvPr>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4927253" y="478302"/>
            <a:ext cx="6917744" cy="6035040"/>
          </a:xfrm>
          <a:prstGeom prst="rect">
            <a:avLst/>
          </a:prstGeom>
          <a:noFill/>
        </p:spPr>
      </p:pic>
      <p:sp>
        <p:nvSpPr>
          <p:cNvPr id="8" name="Oval 7">
            <a:extLst>
              <a:ext uri="{FF2B5EF4-FFF2-40B4-BE49-F238E27FC236}">
                <a16:creationId xmlns:a16="http://schemas.microsoft.com/office/drawing/2014/main" id="{20124488-FF0C-4A65-B5AD-B85BFEE5B246}"/>
              </a:ext>
            </a:extLst>
          </p:cNvPr>
          <p:cNvSpPr/>
          <p:nvPr/>
        </p:nvSpPr>
        <p:spPr>
          <a:xfrm>
            <a:off x="277629" y="454407"/>
            <a:ext cx="786653" cy="7866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6C5494A-9FC7-47D9-AA58-AA0449C0F52E}"/>
              </a:ext>
            </a:extLst>
          </p:cNvPr>
          <p:cNvSpPr>
            <a:spLocks noGrp="1"/>
          </p:cNvSpPr>
          <p:nvPr>
            <p:ph type="title"/>
          </p:nvPr>
        </p:nvSpPr>
        <p:spPr>
          <a:xfrm>
            <a:off x="594939" y="599194"/>
            <a:ext cx="4332313" cy="2286510"/>
          </a:xfrm>
        </p:spPr>
        <p:txBody>
          <a:bodyPr>
            <a:noAutofit/>
          </a:bodyPr>
          <a:lstStyle/>
          <a:p>
            <a:r>
              <a:rPr lang="en-IN" sz="3800" dirty="0"/>
              <a:t>Checking the correlation between the stats in the data set.</a:t>
            </a:r>
            <a:endParaRPr lang="en-US" sz="3800" dirty="0">
              <a:latin typeface="Poppins" panose="00000500000000000000" pitchFamily="50" charset="0"/>
              <a:cs typeface="Poppins" panose="00000500000000000000" pitchFamily="50" charset="0"/>
            </a:endParaRPr>
          </a:p>
        </p:txBody>
      </p:sp>
      <p:sp>
        <p:nvSpPr>
          <p:cNvPr id="5" name="TextBox 4">
            <a:extLst>
              <a:ext uri="{FF2B5EF4-FFF2-40B4-BE49-F238E27FC236}">
                <a16:creationId xmlns:a16="http://schemas.microsoft.com/office/drawing/2014/main" id="{83372DA5-60A1-4221-A7D1-51557633A982}"/>
              </a:ext>
            </a:extLst>
          </p:cNvPr>
          <p:cNvSpPr txBox="1"/>
          <p:nvPr/>
        </p:nvSpPr>
        <p:spPr>
          <a:xfrm>
            <a:off x="594938" y="3206721"/>
            <a:ext cx="3725098" cy="1200329"/>
          </a:xfrm>
          <a:prstGeom prst="rect">
            <a:avLst/>
          </a:prstGeom>
          <a:noFill/>
        </p:spPr>
        <p:txBody>
          <a:bodyPr wrap="square" rtlCol="0">
            <a:spAutoFit/>
          </a:bodyPr>
          <a:lstStyle/>
          <a:p>
            <a:r>
              <a:rPr lang="en-US" dirty="0">
                <a:latin typeface="+mj-lt"/>
                <a:cs typeface="Poppins" panose="00000500000000000000" pitchFamily="50" charset="0"/>
              </a:rPr>
              <a:t>By using the scatter plot matrix, I have selected the stats which have high correlation with the players win ratio.</a:t>
            </a:r>
          </a:p>
        </p:txBody>
      </p:sp>
      <p:sp>
        <p:nvSpPr>
          <p:cNvPr id="9" name="Oval 8">
            <a:extLst>
              <a:ext uri="{FF2B5EF4-FFF2-40B4-BE49-F238E27FC236}">
                <a16:creationId xmlns:a16="http://schemas.microsoft.com/office/drawing/2014/main" id="{9EA805A9-F46A-4D6D-8E23-BF62B2E17D8C}"/>
              </a:ext>
            </a:extLst>
          </p:cNvPr>
          <p:cNvSpPr/>
          <p:nvPr/>
        </p:nvSpPr>
        <p:spPr>
          <a:xfrm>
            <a:off x="3859457" y="2268458"/>
            <a:ext cx="188740" cy="188740"/>
          </a:xfrm>
          <a:prstGeom prst="ellipse">
            <a:avLst/>
          </a:pr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000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20124488-FF0C-4A65-B5AD-B85BFEE5B246}"/>
              </a:ext>
            </a:extLst>
          </p:cNvPr>
          <p:cNvSpPr/>
          <p:nvPr/>
        </p:nvSpPr>
        <p:spPr>
          <a:xfrm>
            <a:off x="277629" y="454407"/>
            <a:ext cx="786653" cy="7866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6C5494A-9FC7-47D9-AA58-AA0449C0F52E}"/>
              </a:ext>
            </a:extLst>
          </p:cNvPr>
          <p:cNvSpPr>
            <a:spLocks noGrp="1"/>
          </p:cNvSpPr>
          <p:nvPr>
            <p:ph type="title"/>
          </p:nvPr>
        </p:nvSpPr>
        <p:spPr>
          <a:xfrm>
            <a:off x="594939" y="599194"/>
            <a:ext cx="4332313" cy="1805559"/>
          </a:xfrm>
        </p:spPr>
        <p:txBody>
          <a:bodyPr>
            <a:noAutofit/>
          </a:bodyPr>
          <a:lstStyle/>
          <a:p>
            <a:r>
              <a:rPr lang="en-IN" sz="4000" dirty="0"/>
              <a:t>Determine the players level in the game</a:t>
            </a:r>
            <a:endParaRPr lang="en-US" sz="3800" dirty="0">
              <a:latin typeface="Poppins" panose="00000500000000000000" pitchFamily="50" charset="0"/>
              <a:cs typeface="Poppins" panose="00000500000000000000" pitchFamily="50" charset="0"/>
            </a:endParaRPr>
          </a:p>
        </p:txBody>
      </p:sp>
      <p:sp>
        <p:nvSpPr>
          <p:cNvPr id="5" name="TextBox 4">
            <a:extLst>
              <a:ext uri="{FF2B5EF4-FFF2-40B4-BE49-F238E27FC236}">
                <a16:creationId xmlns:a16="http://schemas.microsoft.com/office/drawing/2014/main" id="{83372DA5-60A1-4221-A7D1-51557633A982}"/>
              </a:ext>
            </a:extLst>
          </p:cNvPr>
          <p:cNvSpPr txBox="1"/>
          <p:nvPr/>
        </p:nvSpPr>
        <p:spPr>
          <a:xfrm>
            <a:off x="594937" y="2593911"/>
            <a:ext cx="5052828" cy="2800767"/>
          </a:xfrm>
          <a:prstGeom prst="rect">
            <a:avLst/>
          </a:prstGeom>
          <a:noFill/>
        </p:spPr>
        <p:txBody>
          <a:bodyPr wrap="square" rtlCol="0">
            <a:spAutoFit/>
          </a:bodyPr>
          <a:lstStyle/>
          <a:p>
            <a:r>
              <a:rPr lang="en-US" sz="1600" dirty="0">
                <a:latin typeface="+mj-lt"/>
                <a:cs typeface="Poppins" panose="00000500000000000000" pitchFamily="50" charset="0"/>
              </a:rPr>
              <a:t>Before going into providing the solution I tried to rate the players based on the win ratio.</a:t>
            </a:r>
          </a:p>
          <a:p>
            <a:endParaRPr lang="en-US" sz="1600" dirty="0">
              <a:latin typeface="+mj-lt"/>
              <a:cs typeface="Poppins" panose="00000500000000000000" pitchFamily="50" charset="0"/>
            </a:endParaRPr>
          </a:p>
          <a:p>
            <a:r>
              <a:rPr lang="en-US" sz="1600" dirty="0">
                <a:latin typeface="+mj-lt"/>
                <a:cs typeface="Poppins" panose="00000500000000000000" pitchFamily="50" charset="0"/>
              </a:rPr>
              <a:t>Based on my analysis I have categorized the players into different categories as mentioned below.</a:t>
            </a:r>
          </a:p>
          <a:p>
            <a:endParaRPr lang="en-US" sz="1600" dirty="0">
              <a:latin typeface="+mj-lt"/>
              <a:cs typeface="Poppins" panose="00000500000000000000" pitchFamily="50" charset="0"/>
            </a:endParaRPr>
          </a:p>
          <a:p>
            <a:pPr marL="342900" indent="-342900">
              <a:buFont typeface="+mj-lt"/>
              <a:buAutoNum type="arabicPeriod"/>
            </a:pPr>
            <a:r>
              <a:rPr lang="en-US" sz="1600" dirty="0">
                <a:latin typeface="+mj-lt"/>
                <a:cs typeface="Poppins" panose="00000500000000000000" pitchFamily="50" charset="0"/>
              </a:rPr>
              <a:t>Beginner</a:t>
            </a:r>
          </a:p>
          <a:p>
            <a:pPr marL="342900" indent="-342900">
              <a:buFont typeface="+mj-lt"/>
              <a:buAutoNum type="arabicPeriod"/>
            </a:pPr>
            <a:r>
              <a:rPr lang="en-US" sz="1600" dirty="0">
                <a:latin typeface="+mj-lt"/>
                <a:cs typeface="Poppins" panose="00000500000000000000" pitchFamily="50" charset="0"/>
              </a:rPr>
              <a:t>Amateur</a:t>
            </a:r>
          </a:p>
          <a:p>
            <a:pPr marL="342900" indent="-342900">
              <a:buFont typeface="+mj-lt"/>
              <a:buAutoNum type="arabicPeriod"/>
            </a:pPr>
            <a:r>
              <a:rPr lang="en-US" sz="1600" dirty="0">
                <a:latin typeface="+mj-lt"/>
                <a:cs typeface="Poppins" panose="00000500000000000000" pitchFamily="50" charset="0"/>
              </a:rPr>
              <a:t>Intermediate</a:t>
            </a:r>
          </a:p>
          <a:p>
            <a:pPr marL="342900" indent="-342900">
              <a:buFont typeface="+mj-lt"/>
              <a:buAutoNum type="arabicPeriod"/>
            </a:pPr>
            <a:r>
              <a:rPr lang="en-US" sz="1600" dirty="0">
                <a:latin typeface="+mj-lt"/>
                <a:cs typeface="Poppins" panose="00000500000000000000" pitchFamily="50" charset="0"/>
              </a:rPr>
              <a:t>Pro</a:t>
            </a:r>
          </a:p>
          <a:p>
            <a:pPr marL="342900" indent="-342900">
              <a:buFont typeface="+mj-lt"/>
              <a:buAutoNum type="arabicPeriod"/>
            </a:pPr>
            <a:r>
              <a:rPr lang="en-US" sz="1600" dirty="0">
                <a:latin typeface="+mj-lt"/>
                <a:cs typeface="Poppins" panose="00000500000000000000" pitchFamily="50" charset="0"/>
              </a:rPr>
              <a:t>Legend</a:t>
            </a:r>
          </a:p>
        </p:txBody>
      </p:sp>
      <p:sp>
        <p:nvSpPr>
          <p:cNvPr id="9" name="Oval 8">
            <a:extLst>
              <a:ext uri="{FF2B5EF4-FFF2-40B4-BE49-F238E27FC236}">
                <a16:creationId xmlns:a16="http://schemas.microsoft.com/office/drawing/2014/main" id="{9EA805A9-F46A-4D6D-8E23-BF62B2E17D8C}"/>
              </a:ext>
            </a:extLst>
          </p:cNvPr>
          <p:cNvSpPr/>
          <p:nvPr/>
        </p:nvSpPr>
        <p:spPr>
          <a:xfrm>
            <a:off x="2932611" y="1928434"/>
            <a:ext cx="188740" cy="188740"/>
          </a:xfrm>
          <a:prstGeom prst="ellipse">
            <a:avLst/>
          </a:pr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F31429A-B0A7-45CE-B2AD-8057B505A513}"/>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7386139" y="599194"/>
            <a:ext cx="3940441" cy="2533971"/>
          </a:xfrm>
          <a:prstGeom prst="rect">
            <a:avLst/>
          </a:prstGeom>
          <a:noFill/>
        </p:spPr>
      </p:pic>
      <p:pic>
        <p:nvPicPr>
          <p:cNvPr id="11" name="Picture 10">
            <a:extLst>
              <a:ext uri="{FF2B5EF4-FFF2-40B4-BE49-F238E27FC236}">
                <a16:creationId xmlns:a16="http://schemas.microsoft.com/office/drawing/2014/main" id="{853F5F7E-8C5E-415F-9AB1-DAF14ED11442}"/>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6879310" y="3429000"/>
            <a:ext cx="4954101" cy="2982443"/>
          </a:xfrm>
          <a:prstGeom prst="rect">
            <a:avLst/>
          </a:prstGeom>
          <a:noFill/>
        </p:spPr>
      </p:pic>
    </p:spTree>
    <p:extLst>
      <p:ext uri="{BB962C8B-B14F-4D97-AF65-F5344CB8AC3E}">
        <p14:creationId xmlns:p14="http://schemas.microsoft.com/office/powerpoint/2010/main" val="1922660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20124488-FF0C-4A65-B5AD-B85BFEE5B246}"/>
              </a:ext>
            </a:extLst>
          </p:cNvPr>
          <p:cNvSpPr/>
          <p:nvPr/>
        </p:nvSpPr>
        <p:spPr>
          <a:xfrm>
            <a:off x="277629" y="454407"/>
            <a:ext cx="786653" cy="7866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6C5494A-9FC7-47D9-AA58-AA0449C0F52E}"/>
              </a:ext>
            </a:extLst>
          </p:cNvPr>
          <p:cNvSpPr>
            <a:spLocks noGrp="1"/>
          </p:cNvSpPr>
          <p:nvPr>
            <p:ph type="title"/>
          </p:nvPr>
        </p:nvSpPr>
        <p:spPr>
          <a:xfrm>
            <a:off x="594939" y="599195"/>
            <a:ext cx="5793986" cy="1329240"/>
          </a:xfrm>
        </p:spPr>
        <p:txBody>
          <a:bodyPr>
            <a:noAutofit/>
          </a:bodyPr>
          <a:lstStyle/>
          <a:p>
            <a:r>
              <a:rPr lang="en-IN" sz="4000" dirty="0"/>
              <a:t>Win ratio analysis using the kill death ratio</a:t>
            </a:r>
            <a:endParaRPr lang="en-US" sz="3800" dirty="0">
              <a:latin typeface="Poppins" panose="00000500000000000000" pitchFamily="50" charset="0"/>
              <a:cs typeface="Poppins" panose="00000500000000000000" pitchFamily="50" charset="0"/>
            </a:endParaRPr>
          </a:p>
        </p:txBody>
      </p:sp>
      <p:sp>
        <p:nvSpPr>
          <p:cNvPr id="5" name="TextBox 4">
            <a:extLst>
              <a:ext uri="{FF2B5EF4-FFF2-40B4-BE49-F238E27FC236}">
                <a16:creationId xmlns:a16="http://schemas.microsoft.com/office/drawing/2014/main" id="{83372DA5-60A1-4221-A7D1-51557633A982}"/>
              </a:ext>
            </a:extLst>
          </p:cNvPr>
          <p:cNvSpPr txBox="1"/>
          <p:nvPr/>
        </p:nvSpPr>
        <p:spPr>
          <a:xfrm>
            <a:off x="594937" y="2036750"/>
            <a:ext cx="7040985" cy="584775"/>
          </a:xfrm>
          <a:prstGeom prst="rect">
            <a:avLst/>
          </a:prstGeom>
          <a:noFill/>
        </p:spPr>
        <p:txBody>
          <a:bodyPr wrap="square" rtlCol="0">
            <a:spAutoFit/>
          </a:bodyPr>
          <a:lstStyle/>
          <a:p>
            <a:r>
              <a:rPr lang="en-US" sz="1600" dirty="0">
                <a:latin typeface="+mj-lt"/>
                <a:cs typeface="Poppins" panose="00000500000000000000" pitchFamily="50" charset="0"/>
              </a:rPr>
              <a:t>So, by comparing these two columns of data, I am trying to see whether the win ratio of a player increase when the player has more kill death ratio.</a:t>
            </a:r>
          </a:p>
        </p:txBody>
      </p:sp>
      <p:sp>
        <p:nvSpPr>
          <p:cNvPr id="9" name="Oval 8">
            <a:extLst>
              <a:ext uri="{FF2B5EF4-FFF2-40B4-BE49-F238E27FC236}">
                <a16:creationId xmlns:a16="http://schemas.microsoft.com/office/drawing/2014/main" id="{9EA805A9-F46A-4D6D-8E23-BF62B2E17D8C}"/>
              </a:ext>
            </a:extLst>
          </p:cNvPr>
          <p:cNvSpPr/>
          <p:nvPr/>
        </p:nvSpPr>
        <p:spPr>
          <a:xfrm>
            <a:off x="4814850" y="1241060"/>
            <a:ext cx="188740" cy="188740"/>
          </a:xfrm>
          <a:prstGeom prst="ellipse">
            <a:avLst/>
          </a:pr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21C5779-110B-4987-9749-069560FA97C8}"/>
              </a:ext>
            </a:extLst>
          </p:cNvPr>
          <p:cNvPicPr/>
          <p:nvPr/>
        </p:nvPicPr>
        <p:blipFill rotWithShape="1">
          <a:blip r:embed="rId2">
            <a:extLst>
              <a:ext uri="{28A0092B-C50C-407E-A947-70E740481C1C}">
                <a14:useLocalDpi xmlns:a14="http://schemas.microsoft.com/office/drawing/2010/main" val="0"/>
              </a:ext>
            </a:extLst>
          </a:blip>
          <a:srcRect t="18231"/>
          <a:stretch/>
        </p:blipFill>
        <p:spPr bwMode="auto">
          <a:xfrm>
            <a:off x="594937" y="3188761"/>
            <a:ext cx="4106425" cy="2618687"/>
          </a:xfrm>
          <a:prstGeom prst="rect">
            <a:avLst/>
          </a:prstGeom>
          <a:noFill/>
        </p:spPr>
      </p:pic>
      <p:pic>
        <p:nvPicPr>
          <p:cNvPr id="12" name="Picture 11">
            <a:extLst>
              <a:ext uri="{FF2B5EF4-FFF2-40B4-BE49-F238E27FC236}">
                <a16:creationId xmlns:a16="http://schemas.microsoft.com/office/drawing/2014/main" id="{6DFB1A2C-8BFE-46A3-930B-7E82387A2086}"/>
              </a:ext>
            </a:extLst>
          </p:cNvPr>
          <p:cNvPicPr/>
          <p:nvPr/>
        </p:nvPicPr>
        <p:blipFill rotWithShape="1">
          <a:blip r:embed="rId3">
            <a:extLst>
              <a:ext uri="{28A0092B-C50C-407E-A947-70E740481C1C}">
                <a14:useLocalDpi xmlns:a14="http://schemas.microsoft.com/office/drawing/2010/main" val="0"/>
              </a:ext>
            </a:extLst>
          </a:blip>
          <a:srcRect b="8680"/>
          <a:stretch/>
        </p:blipFill>
        <p:spPr bwMode="auto">
          <a:xfrm>
            <a:off x="5234031" y="3188762"/>
            <a:ext cx="3163420" cy="2714580"/>
          </a:xfrm>
          <a:prstGeom prst="rect">
            <a:avLst/>
          </a:prstGeom>
          <a:noFill/>
        </p:spPr>
      </p:pic>
      <p:pic>
        <p:nvPicPr>
          <p:cNvPr id="13" name="Picture 12">
            <a:extLst>
              <a:ext uri="{FF2B5EF4-FFF2-40B4-BE49-F238E27FC236}">
                <a16:creationId xmlns:a16="http://schemas.microsoft.com/office/drawing/2014/main" id="{44AEB097-FF91-4B6C-A8CB-5FCA7BE016A3}"/>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8930120" y="3188762"/>
            <a:ext cx="2879712" cy="2654637"/>
          </a:xfrm>
          <a:prstGeom prst="rect">
            <a:avLst/>
          </a:prstGeom>
          <a:noFill/>
        </p:spPr>
      </p:pic>
    </p:spTree>
    <p:extLst>
      <p:ext uri="{BB962C8B-B14F-4D97-AF65-F5344CB8AC3E}">
        <p14:creationId xmlns:p14="http://schemas.microsoft.com/office/powerpoint/2010/main" val="2439093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20124488-FF0C-4A65-B5AD-B85BFEE5B246}"/>
              </a:ext>
            </a:extLst>
          </p:cNvPr>
          <p:cNvSpPr/>
          <p:nvPr/>
        </p:nvSpPr>
        <p:spPr>
          <a:xfrm>
            <a:off x="277629" y="454407"/>
            <a:ext cx="786653" cy="7866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6C5494A-9FC7-47D9-AA58-AA0449C0F52E}"/>
              </a:ext>
            </a:extLst>
          </p:cNvPr>
          <p:cNvSpPr>
            <a:spLocks noGrp="1"/>
          </p:cNvSpPr>
          <p:nvPr>
            <p:ph type="title"/>
          </p:nvPr>
        </p:nvSpPr>
        <p:spPr>
          <a:xfrm>
            <a:off x="594939" y="599195"/>
            <a:ext cx="6233373" cy="1329240"/>
          </a:xfrm>
        </p:spPr>
        <p:txBody>
          <a:bodyPr>
            <a:noAutofit/>
          </a:bodyPr>
          <a:lstStyle/>
          <a:p>
            <a:r>
              <a:rPr lang="en-IN" sz="4000" dirty="0"/>
              <a:t>Win ratio analysis using the average time survival</a:t>
            </a:r>
            <a:endParaRPr lang="en-US" sz="3800" dirty="0">
              <a:latin typeface="Poppins" panose="00000500000000000000" pitchFamily="50" charset="0"/>
              <a:cs typeface="Poppins" panose="00000500000000000000" pitchFamily="50" charset="0"/>
            </a:endParaRPr>
          </a:p>
        </p:txBody>
      </p:sp>
      <p:sp>
        <p:nvSpPr>
          <p:cNvPr id="5" name="TextBox 4">
            <a:extLst>
              <a:ext uri="{FF2B5EF4-FFF2-40B4-BE49-F238E27FC236}">
                <a16:creationId xmlns:a16="http://schemas.microsoft.com/office/drawing/2014/main" id="{83372DA5-60A1-4221-A7D1-51557633A982}"/>
              </a:ext>
            </a:extLst>
          </p:cNvPr>
          <p:cNvSpPr txBox="1"/>
          <p:nvPr/>
        </p:nvSpPr>
        <p:spPr>
          <a:xfrm>
            <a:off x="594937" y="2036750"/>
            <a:ext cx="11155785" cy="830997"/>
          </a:xfrm>
          <a:prstGeom prst="rect">
            <a:avLst/>
          </a:prstGeom>
          <a:noFill/>
        </p:spPr>
        <p:txBody>
          <a:bodyPr wrap="square" rtlCol="0">
            <a:spAutoFit/>
          </a:bodyPr>
          <a:lstStyle/>
          <a:p>
            <a:r>
              <a:rPr lang="en-US" sz="1600" dirty="0">
                <a:latin typeface="+mj-lt"/>
                <a:cs typeface="Poppins" panose="00000500000000000000" pitchFamily="50" charset="0"/>
              </a:rPr>
              <a:t>Average survival time of a player is the average of the time which player survived in each game which they have played. So, using this data I am trying to determine whether the players who survived more time in the game have the possibility of winning the games and increasing their win ratio.</a:t>
            </a:r>
          </a:p>
        </p:txBody>
      </p:sp>
      <p:sp>
        <p:nvSpPr>
          <p:cNvPr id="9" name="Oval 8">
            <a:extLst>
              <a:ext uri="{FF2B5EF4-FFF2-40B4-BE49-F238E27FC236}">
                <a16:creationId xmlns:a16="http://schemas.microsoft.com/office/drawing/2014/main" id="{9EA805A9-F46A-4D6D-8E23-BF62B2E17D8C}"/>
              </a:ext>
            </a:extLst>
          </p:cNvPr>
          <p:cNvSpPr/>
          <p:nvPr/>
        </p:nvSpPr>
        <p:spPr>
          <a:xfrm>
            <a:off x="5984089" y="609085"/>
            <a:ext cx="188740" cy="188740"/>
          </a:xfrm>
          <a:prstGeom prst="ellipse">
            <a:avLst/>
          </a:pr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F32E84D-BE22-43DA-84DD-CF0798BD7979}"/>
              </a:ext>
            </a:extLst>
          </p:cNvPr>
          <p:cNvPicPr/>
          <p:nvPr/>
        </p:nvPicPr>
        <p:blipFill rotWithShape="1">
          <a:blip r:embed="rId2">
            <a:extLst>
              <a:ext uri="{28A0092B-C50C-407E-A947-70E740481C1C}">
                <a14:useLocalDpi xmlns:a14="http://schemas.microsoft.com/office/drawing/2010/main" val="0"/>
              </a:ext>
            </a:extLst>
          </a:blip>
          <a:srcRect t="21650" r="41525"/>
          <a:stretch/>
        </p:blipFill>
        <p:spPr bwMode="auto">
          <a:xfrm>
            <a:off x="594937" y="3345143"/>
            <a:ext cx="3294675" cy="3058450"/>
          </a:xfrm>
          <a:prstGeom prst="rect">
            <a:avLst/>
          </a:prstGeom>
          <a:noFill/>
        </p:spPr>
      </p:pic>
      <p:pic>
        <p:nvPicPr>
          <p:cNvPr id="14" name="Picture 13">
            <a:extLst>
              <a:ext uri="{FF2B5EF4-FFF2-40B4-BE49-F238E27FC236}">
                <a16:creationId xmlns:a16="http://schemas.microsoft.com/office/drawing/2014/main" id="{972236A6-A3D1-4C95-A4CD-9066C7192AAB}"/>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4447539" y="3250326"/>
            <a:ext cx="3854851" cy="3078900"/>
          </a:xfrm>
          <a:prstGeom prst="rect">
            <a:avLst/>
          </a:prstGeom>
          <a:noFill/>
        </p:spPr>
      </p:pic>
      <p:pic>
        <p:nvPicPr>
          <p:cNvPr id="15" name="Picture 14">
            <a:extLst>
              <a:ext uri="{FF2B5EF4-FFF2-40B4-BE49-F238E27FC236}">
                <a16:creationId xmlns:a16="http://schemas.microsoft.com/office/drawing/2014/main" id="{B33F797B-60BA-4861-8598-CB0F6CE2A41B}"/>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8551389" y="3250325"/>
            <a:ext cx="3640609" cy="3078899"/>
          </a:xfrm>
          <a:prstGeom prst="rect">
            <a:avLst/>
          </a:prstGeom>
          <a:noFill/>
        </p:spPr>
      </p:pic>
    </p:spTree>
    <p:extLst>
      <p:ext uri="{BB962C8B-B14F-4D97-AF65-F5344CB8AC3E}">
        <p14:creationId xmlns:p14="http://schemas.microsoft.com/office/powerpoint/2010/main" val="18644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20124488-FF0C-4A65-B5AD-B85BFEE5B246}"/>
              </a:ext>
            </a:extLst>
          </p:cNvPr>
          <p:cNvSpPr/>
          <p:nvPr/>
        </p:nvSpPr>
        <p:spPr>
          <a:xfrm>
            <a:off x="277629" y="454407"/>
            <a:ext cx="786653" cy="7866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6C5494A-9FC7-47D9-AA58-AA0449C0F52E}"/>
              </a:ext>
            </a:extLst>
          </p:cNvPr>
          <p:cNvSpPr>
            <a:spLocks noGrp="1"/>
          </p:cNvSpPr>
          <p:nvPr>
            <p:ph type="title"/>
          </p:nvPr>
        </p:nvSpPr>
        <p:spPr>
          <a:xfrm>
            <a:off x="594939" y="599195"/>
            <a:ext cx="6640168" cy="1329240"/>
          </a:xfrm>
        </p:spPr>
        <p:txBody>
          <a:bodyPr>
            <a:noAutofit/>
          </a:bodyPr>
          <a:lstStyle/>
          <a:p>
            <a:r>
              <a:rPr lang="en-IN" sz="4000" dirty="0"/>
              <a:t>Win ratio analysis using the Number of the round played</a:t>
            </a:r>
            <a:endParaRPr lang="en-US" sz="3800" dirty="0">
              <a:latin typeface="Poppins" panose="00000500000000000000" pitchFamily="50" charset="0"/>
              <a:cs typeface="Poppins" panose="00000500000000000000" pitchFamily="50" charset="0"/>
            </a:endParaRPr>
          </a:p>
        </p:txBody>
      </p:sp>
      <p:sp>
        <p:nvSpPr>
          <p:cNvPr id="5" name="TextBox 4">
            <a:extLst>
              <a:ext uri="{FF2B5EF4-FFF2-40B4-BE49-F238E27FC236}">
                <a16:creationId xmlns:a16="http://schemas.microsoft.com/office/drawing/2014/main" id="{83372DA5-60A1-4221-A7D1-51557633A982}"/>
              </a:ext>
            </a:extLst>
          </p:cNvPr>
          <p:cNvSpPr txBox="1"/>
          <p:nvPr/>
        </p:nvSpPr>
        <p:spPr>
          <a:xfrm>
            <a:off x="594937" y="2036750"/>
            <a:ext cx="11155785" cy="1323439"/>
          </a:xfrm>
          <a:prstGeom prst="rect">
            <a:avLst/>
          </a:prstGeom>
          <a:noFill/>
        </p:spPr>
        <p:txBody>
          <a:bodyPr wrap="square" rtlCol="0">
            <a:spAutoFit/>
          </a:bodyPr>
          <a:lstStyle/>
          <a:p>
            <a:r>
              <a:rPr lang="en-US" sz="1600" dirty="0">
                <a:latin typeface="+mj-lt"/>
                <a:cs typeface="Poppins" panose="00000500000000000000" pitchFamily="50" charset="0"/>
              </a:rPr>
              <a:t>I have taken rounds played to determine whether the win ratio varies based on the number of games played. This was based on my experience when playing the game. As the level of player increases the number of games, he played come into factor more than we expect. The players who have played more games have more experience, but will this help them increase their win ratio?</a:t>
            </a:r>
          </a:p>
          <a:p>
            <a:endParaRPr lang="en-US" sz="1600" dirty="0">
              <a:latin typeface="+mj-lt"/>
              <a:cs typeface="Poppins" panose="00000500000000000000" pitchFamily="50" charset="0"/>
            </a:endParaRPr>
          </a:p>
        </p:txBody>
      </p:sp>
      <p:sp>
        <p:nvSpPr>
          <p:cNvPr id="9" name="Oval 8">
            <a:extLst>
              <a:ext uri="{FF2B5EF4-FFF2-40B4-BE49-F238E27FC236}">
                <a16:creationId xmlns:a16="http://schemas.microsoft.com/office/drawing/2014/main" id="{9EA805A9-F46A-4D6D-8E23-BF62B2E17D8C}"/>
              </a:ext>
            </a:extLst>
          </p:cNvPr>
          <p:cNvSpPr/>
          <p:nvPr/>
        </p:nvSpPr>
        <p:spPr>
          <a:xfrm>
            <a:off x="6994902" y="907477"/>
            <a:ext cx="188740" cy="188740"/>
          </a:xfrm>
          <a:prstGeom prst="ellipse">
            <a:avLst/>
          </a:pr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7E3D160-49A5-468C-A355-27AF9F2D921C}"/>
              </a:ext>
            </a:extLst>
          </p:cNvPr>
          <p:cNvPicPr/>
          <p:nvPr/>
        </p:nvPicPr>
        <p:blipFill rotWithShape="1">
          <a:blip r:embed="rId2">
            <a:extLst>
              <a:ext uri="{28A0092B-C50C-407E-A947-70E740481C1C}">
                <a14:useLocalDpi xmlns:a14="http://schemas.microsoft.com/office/drawing/2010/main" val="0"/>
              </a:ext>
            </a:extLst>
          </a:blip>
          <a:srcRect t="20193" r="34255"/>
          <a:stretch/>
        </p:blipFill>
        <p:spPr bwMode="auto">
          <a:xfrm>
            <a:off x="594939" y="3543537"/>
            <a:ext cx="4116529" cy="2896821"/>
          </a:xfrm>
          <a:prstGeom prst="rect">
            <a:avLst/>
          </a:prstGeom>
          <a:noFill/>
        </p:spPr>
      </p:pic>
      <p:pic>
        <p:nvPicPr>
          <p:cNvPr id="12" name="Picture 11">
            <a:extLst>
              <a:ext uri="{FF2B5EF4-FFF2-40B4-BE49-F238E27FC236}">
                <a16:creationId xmlns:a16="http://schemas.microsoft.com/office/drawing/2014/main" id="{920D75C0-A965-4004-9235-0E9A233CE859}"/>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4883636" y="3429000"/>
            <a:ext cx="3387130" cy="3170760"/>
          </a:xfrm>
          <a:prstGeom prst="rect">
            <a:avLst/>
          </a:prstGeom>
          <a:noFill/>
        </p:spPr>
      </p:pic>
      <p:pic>
        <p:nvPicPr>
          <p:cNvPr id="13" name="Picture 12">
            <a:extLst>
              <a:ext uri="{FF2B5EF4-FFF2-40B4-BE49-F238E27FC236}">
                <a16:creationId xmlns:a16="http://schemas.microsoft.com/office/drawing/2014/main" id="{CA46D716-6361-4B80-BFE5-3E87AC47BC74}"/>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8442934" y="3461472"/>
            <a:ext cx="3546624" cy="3130187"/>
          </a:xfrm>
          <a:prstGeom prst="rect">
            <a:avLst/>
          </a:prstGeom>
          <a:noFill/>
        </p:spPr>
      </p:pic>
    </p:spTree>
    <p:extLst>
      <p:ext uri="{BB962C8B-B14F-4D97-AF65-F5344CB8AC3E}">
        <p14:creationId xmlns:p14="http://schemas.microsoft.com/office/powerpoint/2010/main" val="1011805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0124488-FF0C-4A65-B5AD-B85BFEE5B246}"/>
              </a:ext>
            </a:extLst>
          </p:cNvPr>
          <p:cNvSpPr/>
          <p:nvPr/>
        </p:nvSpPr>
        <p:spPr>
          <a:xfrm>
            <a:off x="337060" y="1303789"/>
            <a:ext cx="786653" cy="7866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6C5494A-9FC7-47D9-AA58-AA0449C0F52E}"/>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cs typeface="+mj-cs"/>
              </a:rPr>
              <a:t>Conclusion</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372DA5-60A1-4221-A7D1-51557633A982}"/>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1600" dirty="0"/>
              <a:t>The above analysis was giving the results as expected. So, to answer my question more efficiently. I Compared the Win Ratio with the round played to check whether the Players win ratio increases when he/she plays more game. This analysis led to an interesting result, result was different compared to previous analysis because as the player plays more and more game the win ratio of the player is decreasing. Which I found as an interesting finding.</a:t>
            </a:r>
          </a:p>
        </p:txBody>
      </p:sp>
      <p:pic>
        <p:nvPicPr>
          <p:cNvPr id="3" name="Picture 2" descr="A picture containing person, outdoor, sky&#10;&#10;Description automatically generated">
            <a:extLst>
              <a:ext uri="{FF2B5EF4-FFF2-40B4-BE49-F238E27FC236}">
                <a16:creationId xmlns:a16="http://schemas.microsoft.com/office/drawing/2014/main" id="{F4F5F411-96A9-41F2-952F-C0DB188D37BB}"/>
              </a:ext>
            </a:extLst>
          </p:cNvPr>
          <p:cNvPicPr>
            <a:picLocks noChangeAspect="1"/>
          </p:cNvPicPr>
          <p:nvPr/>
        </p:nvPicPr>
        <p:blipFill rotWithShape="1">
          <a:blip r:embed="rId2"/>
          <a:srcRect l="36428" r="715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9" name="Oval 8">
            <a:extLst>
              <a:ext uri="{FF2B5EF4-FFF2-40B4-BE49-F238E27FC236}">
                <a16:creationId xmlns:a16="http://schemas.microsoft.com/office/drawing/2014/main" id="{9EA805A9-F46A-4D6D-8E23-BF62B2E17D8C}"/>
              </a:ext>
            </a:extLst>
          </p:cNvPr>
          <p:cNvSpPr/>
          <p:nvPr/>
        </p:nvSpPr>
        <p:spPr>
          <a:xfrm>
            <a:off x="4114800" y="1496299"/>
            <a:ext cx="188740" cy="188740"/>
          </a:xfrm>
          <a:prstGeom prst="ellipse">
            <a:avLst/>
          </a:pr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80825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ams Background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ams Background_Center Stage_JS_v1" id="{9B944DC3-CA69-4315-844B-E252DBC5AF87}" vid="{D4BE17CD-FAA2-4CCE-A0F7-1511CA20EE3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4A28106-0A25-4E52-8B67-6F786D6C5A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1FDFFE5-7839-41E2-9F3C-CA9EC438D455}">
  <ds:schemaRefs>
    <ds:schemaRef ds:uri="http://schemas.microsoft.com/sharepoint/v3/contenttype/forms"/>
  </ds:schemaRefs>
</ds:datastoreItem>
</file>

<file path=customXml/itemProps3.xml><?xml version="1.0" encoding="utf-8"?>
<ds:datastoreItem xmlns:ds="http://schemas.openxmlformats.org/officeDocument/2006/customXml" ds:itemID="{FC251952-A4F8-4343-AAB4-3555CDA4241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Center stage virtual Teams backgrounds</Template>
  <TotalTime>35</TotalTime>
  <Words>461</Words>
  <Application>Microsoft Office PowerPoint</Application>
  <PresentationFormat>Widescreen</PresentationFormat>
  <Paragraphs>30</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Poppins</vt:lpstr>
      <vt:lpstr>Segoe UI</vt:lpstr>
      <vt:lpstr>Office Theme</vt:lpstr>
      <vt:lpstr>To increase the Win Ratio of the player using the player’s PUBG stats</vt:lpstr>
      <vt:lpstr>Objective</vt:lpstr>
      <vt:lpstr>Checking the correlation between the stats in the data set.</vt:lpstr>
      <vt:lpstr>Determine the players level in the game</vt:lpstr>
      <vt:lpstr>Win ratio analysis using the kill death ratio</vt:lpstr>
      <vt:lpstr>Win ratio analysis using the average time survival</vt:lpstr>
      <vt:lpstr>Win ratio analysis using the Number of the round played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 increase the Win Ratio of the player using the player’s PUBG stats</dc:title>
  <dc:creator>Sridaran, Palaniappan</dc:creator>
  <cp:lastModifiedBy>Sridaran, Palaniappan</cp:lastModifiedBy>
  <cp:revision>10</cp:revision>
  <dcterms:created xsi:type="dcterms:W3CDTF">2021-05-18T09:45:36Z</dcterms:created>
  <dcterms:modified xsi:type="dcterms:W3CDTF">2021-05-18T10:25:23Z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